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83" r:id="rId4"/>
    <p:sldId id="274" r:id="rId5"/>
    <p:sldId id="264" r:id="rId6"/>
    <p:sldId id="271" r:id="rId7"/>
    <p:sldId id="272" r:id="rId8"/>
    <p:sldId id="275" r:id="rId9"/>
    <p:sldId id="270" r:id="rId10"/>
    <p:sldId id="258" r:id="rId11"/>
    <p:sldId id="268" r:id="rId12"/>
    <p:sldId id="260" r:id="rId13"/>
    <p:sldId id="262" r:id="rId14"/>
    <p:sldId id="273" r:id="rId15"/>
    <p:sldId id="266" r:id="rId16"/>
    <p:sldId id="269" r:id="rId17"/>
    <p:sldId id="282" r:id="rId18"/>
    <p:sldId id="276" r:id="rId19"/>
    <p:sldId id="277" r:id="rId20"/>
    <p:sldId id="278" r:id="rId21"/>
    <p:sldId id="279" r:id="rId22"/>
    <p:sldId id="280" r:id="rId23"/>
    <p:sldId id="281" r:id="rId24"/>
    <p:sldId id="263" r:id="rId25"/>
    <p:sldId id="261" r:id="rId26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B7A"/>
    <a:srgbClr val="161444"/>
    <a:srgbClr val="3B35B1"/>
    <a:srgbClr val="AFACE6"/>
    <a:srgbClr val="322D97"/>
    <a:srgbClr val="169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>
      <p:cViewPr varScale="1">
        <p:scale>
          <a:sx n="114" d="100"/>
          <a:sy n="114" d="100"/>
        </p:scale>
        <p:origin x="660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C36A-AECC-4403-AE77-14E8399BA039}" type="datetimeFigureOut">
              <a:rPr lang="pl-PL" smtClean="0"/>
              <a:pPr/>
              <a:t>2018-03-28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A666-B6CB-449F-9226-E55B5A2C331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117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 baseline="0">
          <a:solidFill>
            <a:schemeClr val="bg1"/>
          </a:solidFill>
          <a:latin typeface="Segoe UI Semilight" pitchFamily="34" charset="0"/>
          <a:ea typeface="+mn-ea"/>
          <a:cs typeface="Segoe UI Semilight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2+fot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03848" y="1643056"/>
            <a:ext cx="5654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  <a:latin typeface="Segoe UI Semibold" pitchFamily="34" charset="0"/>
                <a:ea typeface="Open Sans" pitchFamily="34" charset="0"/>
                <a:cs typeface="Segoe UI Semibold" pitchFamily="34" charset="0"/>
              </a:rPr>
              <a:t>KOSZALIŃSKI BUDŻET OBYWATELSKI 2019</a:t>
            </a:r>
            <a:endParaRPr lang="pl-PL" sz="3200" b="1" dirty="0">
              <a:solidFill>
                <a:schemeClr val="bg1"/>
              </a:solidFill>
              <a:latin typeface="Segoe UI Semibold" pitchFamily="34" charset="0"/>
              <a:ea typeface="Open Sans" pitchFamily="34" charset="0"/>
              <a:cs typeface="Segoe UI Semibold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203848" y="2720274"/>
            <a:ext cx="5654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Spotkania osiedlowe</a:t>
            </a:r>
            <a:endParaRPr lang="pl-PL" sz="2400" dirty="0">
              <a:solidFill>
                <a:schemeClr val="bg1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203848" y="4429138"/>
            <a:ext cx="5654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AFACE6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UM Koszalin, 2018</a:t>
            </a:r>
            <a:endParaRPr lang="pl-PL" sz="1400" dirty="0">
              <a:solidFill>
                <a:srgbClr val="AFACE6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oszalin_750_lat (52).jpg"/>
          <p:cNvPicPr>
            <a:picLocks noChangeAspect="1"/>
          </p:cNvPicPr>
          <p:nvPr/>
        </p:nvPicPr>
        <p:blipFill>
          <a:blip r:embed="rId2" cstate="print"/>
          <a:srcRect l="63312" t="7588" b="8108"/>
          <a:stretch>
            <a:fillRect/>
          </a:stretch>
        </p:blipFill>
        <p:spPr>
          <a:xfrm>
            <a:off x="5072066" y="0"/>
            <a:ext cx="3357560" cy="5143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28596" y="1570619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ZŁOŻONO 46 PROJEKTÓW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72066" y="0"/>
            <a:ext cx="3357586" cy="5143500"/>
          </a:xfrm>
          <a:prstGeom prst="rect">
            <a:avLst/>
          </a:prstGeom>
          <a:gradFill>
            <a:gsLst>
              <a:gs pos="0">
                <a:srgbClr val="161444">
                  <a:alpha val="75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428596" y="2032284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z czego</a:t>
            </a:r>
            <a:endParaRPr lang="pl-PL" sz="2400" dirty="0">
              <a:solidFill>
                <a:srgbClr val="243B7A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79"/>
            <a:ext cx="5072066" cy="67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428596" y="2571750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21 PROJEKTÓW</a:t>
            </a:r>
          </a:p>
          <a:p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BĘDZIE REALIZOWANYCH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1131590"/>
            <a:ext cx="7992888" cy="83099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NAJWIĘCEJ </a:t>
            </a:r>
            <a:r>
              <a:rPr lang="pl-PL" sz="2400" b="1" dirty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ZŁOŻONYCH </a:t>
            </a:r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PROJEKTÓW        NAJMNIEJ ZŁOŻONYCH PROJEKTÓW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971600" y="2355726"/>
            <a:ext cx="2509316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Lechitów (10) </a:t>
            </a:r>
            <a:endParaRPr lang="pl-PL" sz="2400" dirty="0">
              <a:solidFill>
                <a:srgbClr val="243B7A"/>
              </a:solidFill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pl-PL" sz="2400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Lubiatowo </a:t>
            </a:r>
            <a:r>
              <a:rPr lang="pl-PL" sz="2400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(7)</a:t>
            </a:r>
            <a:endParaRPr lang="pl-PL" sz="2400" dirty="0">
              <a:solidFill>
                <a:srgbClr val="243B7A"/>
              </a:solidFill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pl-PL" sz="2400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Śródmieście (5)</a:t>
            </a:r>
            <a:endParaRPr lang="pl-PL" sz="2400" dirty="0">
              <a:solidFill>
                <a:srgbClr val="243B7A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2084"/>
            <a:ext cx="6084168" cy="804007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261284" y="2355726"/>
            <a:ext cx="3677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Jamno-Łabusz (1)</a:t>
            </a:r>
            <a:endParaRPr lang="pl-PL" sz="2400" dirty="0">
              <a:solidFill>
                <a:srgbClr val="243B7A"/>
              </a:solidFill>
              <a:latin typeface="Segoe UI" pitchFamily="34" charset="0"/>
              <a:cs typeface="Segoe UI" pitchFamily="34" charset="0"/>
            </a:endParaRPr>
          </a:p>
          <a:p>
            <a:pPr lvl="0" algn="ctr"/>
            <a:r>
              <a:rPr lang="pl-PL" sz="2400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i</a:t>
            </a:r>
            <a:r>
              <a:rPr lang="pl-PL" sz="2400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m. J. i J. Śniadeckich (1)</a:t>
            </a:r>
            <a:endParaRPr lang="pl-PL" sz="2400" dirty="0">
              <a:solidFill>
                <a:srgbClr val="243B7A"/>
              </a:solidFill>
              <a:latin typeface="Segoe UI" pitchFamily="34" charset="0"/>
              <a:cs typeface="Segoe UI" pitchFamily="34" charset="0"/>
            </a:endParaRPr>
          </a:p>
          <a:p>
            <a:pPr lvl="0" algn="ctr"/>
            <a:r>
              <a:rPr lang="pl-PL" sz="2400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Na Skarpie </a:t>
            </a:r>
            <a:r>
              <a:rPr lang="pl-PL" sz="2400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(1)</a:t>
            </a:r>
            <a:endParaRPr lang="pl-PL" sz="2400" dirty="0">
              <a:solidFill>
                <a:srgbClr val="243B7A"/>
              </a:solidFill>
              <a:latin typeface="Segoe UI" pitchFamily="34" charset="0"/>
              <a:cs typeface="Segoe UI" pitchFamily="34" charset="0"/>
            </a:endParaRPr>
          </a:p>
          <a:p>
            <a:pPr lvl="0" algn="ctr"/>
            <a:r>
              <a:rPr lang="pl-PL" sz="2400" dirty="0" err="1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Nowobramskie</a:t>
            </a:r>
            <a:r>
              <a:rPr lang="pl-PL" sz="2400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pl-PL" sz="2400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(1)</a:t>
            </a:r>
            <a:endParaRPr lang="pl-PL" sz="2400" dirty="0">
              <a:solidFill>
                <a:srgbClr val="243B7A"/>
              </a:solidFill>
              <a:latin typeface="Segoe UI" pitchFamily="34" charset="0"/>
              <a:cs typeface="Segoe UI" pitchFamily="34" charset="0"/>
            </a:endParaRPr>
          </a:p>
          <a:p>
            <a:pPr lvl="0" algn="ctr"/>
            <a:r>
              <a:rPr lang="pl-PL" sz="2400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Wspólny </a:t>
            </a:r>
            <a:r>
              <a:rPr lang="pl-PL" sz="2400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Dom (1)</a:t>
            </a:r>
            <a:endParaRPr lang="pl-PL" sz="2400" dirty="0">
              <a:solidFill>
                <a:srgbClr val="243B7A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3476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OCENA FORMALNA PROJEKTÓW OSIEDOWYCH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632646" y="3781075"/>
            <a:ext cx="191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negatywna</a:t>
            </a:r>
            <a:endParaRPr lang="pl-PL" sz="2400" dirty="0">
              <a:solidFill>
                <a:schemeClr val="accent2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251"/>
            <a:ext cx="60896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971600" y="2643758"/>
            <a:ext cx="6480720" cy="864096"/>
          </a:xfrm>
          <a:prstGeom prst="rect">
            <a:avLst/>
          </a:prstGeom>
          <a:solidFill>
            <a:srgbClr val="243B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5724128" y="2643758"/>
            <a:ext cx="1728192" cy="8640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2627784" y="2823985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36 (78%)</a:t>
            </a:r>
            <a:endParaRPr lang="pl-PL" sz="2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757462" y="2830763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10 (22%)</a:t>
            </a:r>
            <a:endParaRPr lang="pl-PL" sz="2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2627784" y="3781076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pozytywna</a:t>
            </a:r>
            <a:endParaRPr lang="pl-PL" sz="2400" dirty="0">
              <a:solidFill>
                <a:srgbClr val="243B7A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1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0001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PROJEKTY OSIEDOWE </a:t>
            </a:r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ODRZUCONE FORMALNIE 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28596" y="1563638"/>
            <a:ext cx="4935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Najczęstsze przyczyny odrzucenia:</a:t>
            </a:r>
            <a:endParaRPr lang="pl-PL" sz="2400" dirty="0">
              <a:solidFill>
                <a:srgbClr val="243B7A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28596" y="2071684"/>
            <a:ext cx="73837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brak </a:t>
            </a:r>
            <a:r>
              <a:rPr lang="pl-PL" sz="1600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zgodności z zapisami miejscowego planu zagospodarowania </a:t>
            </a:r>
            <a:r>
              <a:rPr lang="pl-PL" sz="1600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przestrzennego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lokalizacja </a:t>
            </a:r>
            <a:r>
              <a:rPr lang="pl-PL" sz="1600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na terenie objętym trwałością projektu dofinansowanego z Unii </a:t>
            </a:r>
            <a:r>
              <a:rPr lang="pl-PL" sz="1600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Europejskiej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przekroczona </a:t>
            </a:r>
            <a:r>
              <a:rPr lang="pl-PL" sz="1600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kwota dostępna na projekty osiedlowe </a:t>
            </a:r>
            <a:endParaRPr lang="pl-PL" sz="1600" dirty="0" smtClean="0">
              <a:solidFill>
                <a:srgbClr val="161444"/>
              </a:solidFill>
              <a:latin typeface="Segoe UI" pitchFamily="34" charset="0"/>
              <a:cs typeface="Segoe U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brak </a:t>
            </a:r>
            <a:r>
              <a:rPr lang="pl-PL" sz="1600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dostępności obiektu, w którym zaplanowano realizację </a:t>
            </a:r>
            <a:r>
              <a:rPr lang="pl-PL" sz="1600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projekt </a:t>
            </a:r>
            <a:r>
              <a:rPr lang="pl-PL" sz="1600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obejmował tylko część inwestycji koniecznej do </a:t>
            </a:r>
            <a:r>
              <a:rPr lang="pl-PL" sz="1600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przeprowadzenia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generowanie </a:t>
            </a:r>
            <a:r>
              <a:rPr lang="pl-PL" sz="1600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dużych kosztów w przyszłości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251"/>
            <a:ext cx="60960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4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0001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PROJEKTY OSIEDOWE </a:t>
            </a:r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ODRZUCONE FORMALNIE 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181664"/>
              </p:ext>
            </p:extLst>
          </p:nvPr>
        </p:nvGraphicFramePr>
        <p:xfrm>
          <a:off x="1187624" y="1635646"/>
          <a:ext cx="5616624" cy="324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3671">
                  <a:extLst>
                    <a:ext uri="{9D8B030D-6E8A-4147-A177-3AD203B41FA5}">
                      <a16:colId xmlns:a16="http://schemas.microsoft.com/office/drawing/2014/main" val="445285140"/>
                    </a:ext>
                  </a:extLst>
                </a:gridCol>
                <a:gridCol w="2182953">
                  <a:extLst>
                    <a:ext uri="{9D8B030D-6E8A-4147-A177-3AD203B41FA5}">
                      <a16:colId xmlns:a16="http://schemas.microsoft.com/office/drawing/2014/main" val="38061716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Osiedle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Projekty odrzucone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580387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Lechitów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14894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Lubiatowo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973972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Melchiora Wańkowicza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684946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Raduszka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001877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Śródmieście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39648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Tadeusza Kotarbińskiego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786391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Tysiąclecia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282007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Unii Europejskiej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9724607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583"/>
            <a:ext cx="60960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4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203598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PROJEKTY OSIEDOWE POPRAWNE FORMALNIE 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250529" y="2950078"/>
            <a:ext cx="3970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accent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bezpośrednio skierowane do realizacji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251"/>
            <a:ext cx="60896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491828" y="1901170"/>
            <a:ext cx="3528392" cy="864096"/>
          </a:xfrm>
          <a:prstGeom prst="rect">
            <a:avLst/>
          </a:prstGeom>
          <a:solidFill>
            <a:srgbClr val="243B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467544" y="2916979"/>
            <a:ext cx="1944216" cy="8640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887872" y="207160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20</a:t>
            </a:r>
            <a:endParaRPr lang="pl-PL" sz="2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250529" y="1901170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dyskutowane na spotkaniach </a:t>
            </a:r>
            <a:r>
              <a:rPr lang="pl-PL" sz="2400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osiedlowych</a:t>
            </a:r>
            <a:endParaRPr lang="pl-PL" sz="2400" dirty="0">
              <a:solidFill>
                <a:srgbClr val="243B7A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7" y="3939902"/>
            <a:ext cx="543004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887872" y="3087417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12</a:t>
            </a:r>
            <a:endParaRPr lang="pl-PL" sz="2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46213" y="412041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4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4250529" y="3993142"/>
            <a:ext cx="3970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przeniesione do puli projektów </a:t>
            </a:r>
            <a:r>
              <a:rPr lang="pl-PL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ogólnomiejskich</a:t>
            </a:r>
            <a:r>
              <a:rPr lang="pl-P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32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oszalin_750_lat (52).jpg"/>
          <p:cNvPicPr>
            <a:picLocks noChangeAspect="1"/>
          </p:cNvPicPr>
          <p:nvPr/>
        </p:nvPicPr>
        <p:blipFill>
          <a:blip r:embed="rId2" cstate="print"/>
          <a:srcRect l="63312" t="7588" b="8108"/>
          <a:stretch>
            <a:fillRect/>
          </a:stretch>
        </p:blipFill>
        <p:spPr>
          <a:xfrm>
            <a:off x="5072066" y="0"/>
            <a:ext cx="3357560" cy="5143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28596" y="1570619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PROJEKTY OSIEDLOWE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72066" y="0"/>
            <a:ext cx="3357586" cy="5143500"/>
          </a:xfrm>
          <a:prstGeom prst="rect">
            <a:avLst/>
          </a:prstGeom>
          <a:gradFill>
            <a:gsLst>
              <a:gs pos="0">
                <a:srgbClr val="161444">
                  <a:alpha val="75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428596" y="2032284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Dofinansowane w roku 2018</a:t>
            </a:r>
            <a:endParaRPr lang="pl-PL" sz="2400" dirty="0">
              <a:solidFill>
                <a:srgbClr val="243B7A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79"/>
            <a:ext cx="5072066" cy="67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2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92726" y="915566"/>
            <a:ext cx="4861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URZĄDZANIE PRZESTRZENI / UPORZĄDKOWANIE / REMONT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1746563"/>
            <a:ext cx="50720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Rewitalizacja Podwórka przy ul. 1-go </a:t>
            </a:r>
            <a:r>
              <a:rPr lang="pl-PL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Maja</a:t>
            </a:r>
            <a:br>
              <a:rPr lang="pl-PL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</a:br>
            <a:r>
              <a:rPr lang="pl-PL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1-3</a:t>
            </a:r>
            <a:r>
              <a:rPr lang="pl-PL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, Zwycięstwa 90-92, Słowackiego 2-4 (Śródmieście</a:t>
            </a:r>
            <a:r>
              <a:rPr lang="pl-PL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)</a:t>
            </a:r>
            <a:endParaRPr lang="pl-PL" dirty="0">
              <a:solidFill>
                <a:srgbClr val="243B7A"/>
              </a:solidFill>
              <a:latin typeface="Segoe UI" pitchFamily="34" charset="0"/>
              <a:cs typeface="Segoe U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Czyste Osiedle – ławki, kosze, stojaki (Jedliny)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Uporządkowanie terenu przy ulicy "Na Skarpie", działka 98/34 (Na Skarpie)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Remont i modernizacja podwórka 27,25 Spółdzielcza 2</a:t>
            </a:r>
            <a:r>
              <a:rPr lang="pl-PL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, 4,6,8 </a:t>
            </a:r>
            <a:r>
              <a:rPr lang="pl-PL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Niepodległości (Tysiąclecia)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Rozbudowa zatoki parkingowej przy ul. Staszica 7c (Śniadeckich</a:t>
            </a:r>
            <a:r>
              <a:rPr lang="pl-PL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)</a:t>
            </a:r>
            <a:endParaRPr lang="pl-PL" dirty="0">
              <a:solidFill>
                <a:srgbClr val="243B7A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05" y="0"/>
            <a:ext cx="3357901" cy="51435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4" y="54269"/>
            <a:ext cx="5063509" cy="66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8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oszalin_750_lat (52).jpg"/>
          <p:cNvPicPr>
            <a:picLocks noChangeAspect="1"/>
          </p:cNvPicPr>
          <p:nvPr/>
        </p:nvPicPr>
        <p:blipFill>
          <a:blip r:embed="rId2" cstate="print"/>
          <a:srcRect l="63312" t="7588" b="8108"/>
          <a:stretch>
            <a:fillRect/>
          </a:stretch>
        </p:blipFill>
        <p:spPr>
          <a:xfrm>
            <a:off x="5072066" y="0"/>
            <a:ext cx="3357560" cy="5143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13124" y="918963"/>
            <a:ext cx="486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PLAC ZABAW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72066" y="0"/>
            <a:ext cx="3357586" cy="5143500"/>
          </a:xfrm>
          <a:prstGeom prst="rect">
            <a:avLst/>
          </a:prstGeom>
          <a:gradFill>
            <a:gsLst>
              <a:gs pos="0">
                <a:srgbClr val="161444">
                  <a:alpha val="75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1608063"/>
            <a:ext cx="50720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Urządzenia do zabawy dla dzieci na plac zabaw przy ulicy Lubiatowskiej (Lubiatowo)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Radosne dzieciństwo na osiedlu Rokosowo - Hallera - budowa placu zabaw dla młodszych mieszkańców oś. Hallera  (Rokosowo)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"Nowy Plac Zabaw dla dzieci w Jamnie" (</a:t>
            </a:r>
            <a:r>
              <a:rPr lang="pl-PL" sz="2000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Jamno-Łabusz)</a:t>
            </a:r>
            <a:endParaRPr lang="pl-PL" sz="2000" dirty="0">
              <a:solidFill>
                <a:srgbClr val="243B7A"/>
              </a:solidFill>
              <a:latin typeface="Segoe UI" pitchFamily="34" charset="0"/>
              <a:cs typeface="Segoe U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Plac zabaw "Dziecięca Stodoła" (Lechitów)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2034"/>
            <a:ext cx="3357901" cy="51435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561"/>
            <a:ext cx="50657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7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oszalin_750_lat (52).jpg"/>
          <p:cNvPicPr>
            <a:picLocks noChangeAspect="1"/>
          </p:cNvPicPr>
          <p:nvPr/>
        </p:nvPicPr>
        <p:blipFill>
          <a:blip r:embed="rId2" cstate="print"/>
          <a:srcRect l="63312" t="7588" b="8108"/>
          <a:stretch>
            <a:fillRect/>
          </a:stretch>
        </p:blipFill>
        <p:spPr>
          <a:xfrm>
            <a:off x="5072066" y="0"/>
            <a:ext cx="3357560" cy="5143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13124" y="918963"/>
            <a:ext cx="486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MIEJSCE SPOTKAŃ / PARK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72066" y="0"/>
            <a:ext cx="3357586" cy="5143500"/>
          </a:xfrm>
          <a:prstGeom prst="rect">
            <a:avLst/>
          </a:prstGeom>
          <a:gradFill>
            <a:gsLst>
              <a:gs pos="0">
                <a:srgbClr val="161444">
                  <a:alpha val="75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1608063"/>
            <a:ext cx="50720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Sport i rekreacja w "Dolinie Dwóch Stawów" (Bukowe)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Park na bunkrach (Morskie)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Osiedlowy park </a:t>
            </a:r>
            <a:r>
              <a:rPr lang="pl-PL" sz="2000" dirty="0" err="1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rekreacyjno</a:t>
            </a:r>
            <a:r>
              <a:rPr lang="pl-PL" sz="2000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 - wypoczynkowy. Budowa chodnika i drogi dla rowerów od ul. Holenderskiej do ulicy Włoskiej (Unii Europejskiej)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7" y="-9798"/>
            <a:ext cx="3357586" cy="5143017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486"/>
            <a:ext cx="50657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7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0001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KOSZALIŃSKI BUDŻET OBYWATELSKI 2019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211"/>
            <a:ext cx="7687625" cy="432428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" y="14348"/>
            <a:ext cx="60960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1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oszalin_750_lat (52).jpg"/>
          <p:cNvPicPr>
            <a:picLocks noChangeAspect="1"/>
          </p:cNvPicPr>
          <p:nvPr/>
        </p:nvPicPr>
        <p:blipFill>
          <a:blip r:embed="rId2" cstate="print"/>
          <a:srcRect l="63312" t="7588" b="8108"/>
          <a:stretch>
            <a:fillRect/>
          </a:stretch>
        </p:blipFill>
        <p:spPr>
          <a:xfrm>
            <a:off x="5072066" y="0"/>
            <a:ext cx="3357560" cy="5143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13124" y="918963"/>
            <a:ext cx="486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OŚWIETLNIE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72066" y="0"/>
            <a:ext cx="3357586" cy="5143500"/>
          </a:xfrm>
          <a:prstGeom prst="rect">
            <a:avLst/>
          </a:prstGeom>
          <a:gradFill>
            <a:gsLst>
              <a:gs pos="0">
                <a:srgbClr val="161444">
                  <a:alpha val="75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1608063"/>
            <a:ext cx="50720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Oświetlenie ulic (dróg </a:t>
            </a:r>
            <a:r>
              <a:rPr lang="pl-PL" sz="2000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gruntowych)</a:t>
            </a:r>
            <a:br>
              <a:rPr lang="pl-PL" sz="2000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</a:br>
            <a:r>
              <a:rPr lang="pl-PL" sz="2000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ul</a:t>
            </a:r>
            <a:r>
              <a:rPr lang="pl-PL" sz="2000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. Malinowej i ul. Truskawkowej (Lubiatowo)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Oświetlenie skrzyżowań ulic za pomocą ulicznych lamp solarnych (Raduszka)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Oświetlenie "Ciemnej strony Morskiej" (</a:t>
            </a:r>
            <a:r>
              <a:rPr lang="pl-PL" sz="2000" dirty="0" err="1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Nowobramskie</a:t>
            </a:r>
            <a:r>
              <a:rPr lang="pl-PL" sz="2000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)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25" y="0"/>
            <a:ext cx="3357901" cy="51435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75" y="249038"/>
            <a:ext cx="50657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1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oszalin_750_lat (52).jpg"/>
          <p:cNvPicPr>
            <a:picLocks noChangeAspect="1"/>
          </p:cNvPicPr>
          <p:nvPr/>
        </p:nvPicPr>
        <p:blipFill>
          <a:blip r:embed="rId2" cstate="print"/>
          <a:srcRect l="63312" t="7588" b="8108"/>
          <a:stretch>
            <a:fillRect/>
          </a:stretch>
        </p:blipFill>
        <p:spPr>
          <a:xfrm>
            <a:off x="5072066" y="0"/>
            <a:ext cx="3357560" cy="5143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13124" y="918963"/>
            <a:ext cx="486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WYDARZENIE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72066" y="0"/>
            <a:ext cx="3357586" cy="5143500"/>
          </a:xfrm>
          <a:prstGeom prst="rect">
            <a:avLst/>
          </a:prstGeom>
          <a:gradFill>
            <a:gsLst>
              <a:gs pos="0">
                <a:srgbClr val="161444">
                  <a:alpha val="75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1608063"/>
            <a:ext cx="5072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Bukowe CUP (Bukowe)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Integracyjne Spotkanie z mieszkańcami "Poznajmy się" (Śródmieście)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82" y="0"/>
            <a:ext cx="3357901" cy="51435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57" y="249038"/>
            <a:ext cx="50657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2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oszalin_750_lat (52).jpg"/>
          <p:cNvPicPr>
            <a:picLocks noChangeAspect="1"/>
          </p:cNvPicPr>
          <p:nvPr/>
        </p:nvPicPr>
        <p:blipFill>
          <a:blip r:embed="rId2" cstate="print"/>
          <a:srcRect l="63312" t="7588" b="8108"/>
          <a:stretch>
            <a:fillRect/>
          </a:stretch>
        </p:blipFill>
        <p:spPr>
          <a:xfrm>
            <a:off x="5072066" y="0"/>
            <a:ext cx="3357560" cy="5143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13124" y="918963"/>
            <a:ext cx="486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ESTETYKA - ARTYSTYCZNE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72066" y="0"/>
            <a:ext cx="3357586" cy="5143500"/>
          </a:xfrm>
          <a:prstGeom prst="rect">
            <a:avLst/>
          </a:prstGeom>
          <a:gradFill>
            <a:gsLst>
              <a:gs pos="0">
                <a:srgbClr val="161444">
                  <a:alpha val="75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1608063"/>
            <a:ext cx="5072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Kwieć się - miejski ogród </a:t>
            </a:r>
            <a:r>
              <a:rPr lang="pl-PL" sz="2000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– murale</a:t>
            </a:r>
            <a:br>
              <a:rPr lang="pl-PL" sz="2000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</a:br>
            <a:r>
              <a:rPr lang="pl-PL" sz="2000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w </a:t>
            </a:r>
            <a:r>
              <a:rPr lang="pl-PL" sz="2000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centrum miasta (Śródmieście)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NAJPIĘKNIEJSZA ULICA - podniesienie walorów estetycznych ulicy St. Wyspiańskiego </a:t>
            </a:r>
            <a:r>
              <a:rPr lang="pl-PL" sz="2000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– plansze + zieleń (Wspólny </a:t>
            </a:r>
            <a:r>
              <a:rPr lang="pl-PL" sz="2000" dirty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Dom)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02" y="5809"/>
            <a:ext cx="3357901" cy="51435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11" y="249038"/>
            <a:ext cx="50657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9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oszalin_750_lat (52).jpg"/>
          <p:cNvPicPr>
            <a:picLocks noChangeAspect="1"/>
          </p:cNvPicPr>
          <p:nvPr/>
        </p:nvPicPr>
        <p:blipFill>
          <a:blip r:embed="rId2" cstate="print"/>
          <a:srcRect l="63312" t="7588" b="8108"/>
          <a:stretch>
            <a:fillRect/>
          </a:stretch>
        </p:blipFill>
        <p:spPr>
          <a:xfrm>
            <a:off x="5072066" y="0"/>
            <a:ext cx="3357560" cy="5143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28596" y="10001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KONTAKT W SPRAWIE KBO: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72066" y="0"/>
            <a:ext cx="3357586" cy="5143500"/>
          </a:xfrm>
          <a:prstGeom prst="rect">
            <a:avLst/>
          </a:prstGeom>
          <a:gradFill>
            <a:gsLst>
              <a:gs pos="0">
                <a:srgbClr val="161444">
                  <a:alpha val="75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428596" y="1563638"/>
            <a:ext cx="43594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>
                <a:latin typeface="Segoe UI" panose="020B0502040204020203" pitchFamily="34" charset="0"/>
                <a:cs typeface="Segoe UI" panose="020B0502040204020203" pitchFamily="34" charset="0"/>
              </a:rPr>
              <a:t>Urząd Miejski w Koszalinie: </a:t>
            </a:r>
            <a:endParaRPr lang="pl-P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Segoe UI" panose="020B0502040204020203" pitchFamily="34" charset="0"/>
                <a:cs typeface="Segoe UI" panose="020B0502040204020203" pitchFamily="34" charset="0"/>
              </a:rPr>
              <a:t>Aleksandra Zdzińska: 94 348 88 88, aleksandra.zdzinska@um.koszalin.pl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Segoe UI" panose="020B0502040204020203" pitchFamily="34" charset="0"/>
                <a:cs typeface="Segoe UI" panose="020B0502040204020203" pitchFamily="34" charset="0"/>
              </a:rPr>
              <a:t>Marta Orzechowska: 94 348 88 87, marta.orzechowska@um.koszalin.pl</a:t>
            </a:r>
          </a:p>
          <a:p>
            <a:pPr>
              <a:buNone/>
            </a:pPr>
            <a:r>
              <a:rPr lang="pl-PL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>
              <a:buNone/>
            </a:pPr>
            <a:r>
              <a:rPr lang="pl-PL" b="1" dirty="0">
                <a:latin typeface="Segoe UI" panose="020B0502040204020203" pitchFamily="34" charset="0"/>
                <a:cs typeface="Segoe UI" panose="020B0502040204020203" pitchFamily="34" charset="0"/>
              </a:rPr>
              <a:t>Pracownia Pozarządowa:</a:t>
            </a:r>
            <a:endParaRPr lang="pl-P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Segoe UI" panose="020B0502040204020203" pitchFamily="34" charset="0"/>
                <a:cs typeface="Segoe UI" panose="020B0502040204020203" pitchFamily="34" charset="0"/>
              </a:rPr>
              <a:t>Monika </a:t>
            </a:r>
            <a:r>
              <a:rPr lang="pl-PL" dirty="0" err="1">
                <a:latin typeface="Segoe UI" panose="020B0502040204020203" pitchFamily="34" charset="0"/>
                <a:cs typeface="Segoe UI" panose="020B0502040204020203" pitchFamily="34" charset="0"/>
              </a:rPr>
              <a:t>Widocka</a:t>
            </a:r>
            <a:r>
              <a:rPr lang="pl-PL" dirty="0">
                <a:latin typeface="Segoe UI" panose="020B0502040204020203" pitchFamily="34" charset="0"/>
                <a:cs typeface="Segoe UI" panose="020B0502040204020203" pitchFamily="34" charset="0"/>
              </a:rPr>
              <a:t>: 889 079 015, mwidocka@pracowniapozarzadowa.pl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Segoe UI" panose="020B0502040204020203" pitchFamily="34" charset="0"/>
                <a:cs typeface="Segoe UI" panose="020B0502040204020203" pitchFamily="34" charset="0"/>
              </a:rPr>
              <a:t>Łukasz Cieśliński: </a:t>
            </a:r>
            <a:r>
              <a:rPr lang="pl-PL" dirty="0" smtClean="0">
                <a:latin typeface="Segoe UI" panose="020B0502040204020203" pitchFamily="34" charset="0"/>
                <a:cs typeface="Segoe UI" panose="020B0502040204020203" pitchFamily="34" charset="0"/>
              </a:rPr>
              <a:t>609 144 511, </a:t>
            </a:r>
            <a:r>
              <a:rPr lang="pl-PL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l-PL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>
                <a:latin typeface="Segoe UI" panose="020B0502040204020203" pitchFamily="34" charset="0"/>
                <a:cs typeface="Segoe UI" panose="020B0502040204020203" pitchFamily="34" charset="0"/>
              </a:rPr>
              <a:t>lcieslinski@pracowniapozarzadowa.pl </a:t>
            </a:r>
          </a:p>
        </p:txBody>
      </p:sp>
    </p:spTree>
    <p:extLst>
      <p:ext uri="{BB962C8B-B14F-4D97-AF65-F5344CB8AC3E}">
        <p14:creationId xmlns:p14="http://schemas.microsoft.com/office/powerpoint/2010/main" val="10708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563888" y="1347614"/>
            <a:ext cx="5654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  <a:latin typeface="Segoe UI Semibold" pitchFamily="34" charset="0"/>
                <a:ea typeface="Open Sans" pitchFamily="34" charset="0"/>
                <a:cs typeface="Segoe UI Semibold" pitchFamily="34" charset="0"/>
              </a:rPr>
              <a:t>KOSZALIŃSKI BUDŻET OBYWATELSKI 2019</a:t>
            </a:r>
            <a:endParaRPr lang="pl-PL" sz="3200" b="1" dirty="0">
              <a:solidFill>
                <a:schemeClr val="bg1"/>
              </a:solidFill>
              <a:latin typeface="Segoe UI Semibold" pitchFamily="34" charset="0"/>
              <a:ea typeface="Open Sans" pitchFamily="34" charset="0"/>
              <a:cs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2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993432"/>
            <a:ext cx="7272808" cy="435695"/>
          </a:xfrm>
        </p:spPr>
        <p:txBody>
          <a:bodyPr>
            <a:noAutofit/>
          </a:bodyPr>
          <a:lstStyle/>
          <a:p>
            <a:pPr algn="l"/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DOTYCHCZASOWE EDYCJE KBO W LICZBACH:</a:t>
            </a:r>
            <a:r>
              <a:rPr lang="pl-PL" sz="2400" b="1" dirty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/>
            </a:r>
            <a:br>
              <a:rPr lang="pl-PL" sz="2400" b="1" dirty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</a:br>
            <a:endParaRPr lang="pl-PL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635646"/>
            <a:ext cx="7461448" cy="3048986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pl-P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edycji</a:t>
            </a:r>
          </a:p>
          <a:p>
            <a:r>
              <a:rPr lang="pl-PL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7.000.000 </a:t>
            </a:r>
            <a:r>
              <a:rPr lang="pl-P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zł </a:t>
            </a:r>
            <a:r>
              <a:rPr lang="pl-PL" sz="2400" dirty="0">
                <a:latin typeface="Segoe UI" panose="020B0502040204020203" pitchFamily="34" charset="0"/>
                <a:cs typeface="Segoe UI" panose="020B0502040204020203" pitchFamily="34" charset="0"/>
              </a:rPr>
              <a:t>przeznaczonych na realizację zwycięskich projektów</a:t>
            </a:r>
          </a:p>
          <a:p>
            <a:r>
              <a:rPr lang="pl-PL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315 </a:t>
            </a:r>
            <a:r>
              <a:rPr lang="pl-PL" sz="2400" dirty="0">
                <a:latin typeface="Segoe UI" panose="020B0502040204020203" pitchFamily="34" charset="0"/>
                <a:cs typeface="Segoe UI" panose="020B0502040204020203" pitchFamily="34" charset="0"/>
              </a:rPr>
              <a:t>zgłoszonych projektów</a:t>
            </a:r>
          </a:p>
          <a:p>
            <a:r>
              <a:rPr lang="pl-PL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50</a:t>
            </a:r>
            <a:r>
              <a:rPr lang="pl-PL" sz="2400" dirty="0">
                <a:latin typeface="Segoe UI" panose="020B0502040204020203" pitchFamily="34" charset="0"/>
                <a:cs typeface="Segoe UI" panose="020B0502040204020203" pitchFamily="34" charset="0"/>
              </a:rPr>
              <a:t> projektów przeznaczonych do realizacji</a:t>
            </a:r>
          </a:p>
          <a:p>
            <a:r>
              <a:rPr lang="pl-PL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58.796 </a:t>
            </a:r>
            <a:r>
              <a:rPr lang="pl-P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osób głosujących</a:t>
            </a:r>
            <a:endParaRPr lang="pl-PL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60960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0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0001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KOSZALIŃSKI BUDŻET OBYWATELSKI 2019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28596" y="2071684"/>
            <a:ext cx="70009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Kwota 3 </a:t>
            </a:r>
            <a:r>
              <a:rPr lang="pl-PL" sz="2000" b="1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000 000 </a:t>
            </a:r>
            <a:r>
              <a:rPr lang="pl-PL" sz="2000" b="1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zł</a:t>
            </a:r>
            <a:r>
              <a:rPr lang="pl-PL" sz="2000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	</a:t>
            </a:r>
            <a:endParaRPr lang="pl-PL" sz="2000" dirty="0" smtClean="0">
              <a:solidFill>
                <a:srgbClr val="161444"/>
              </a:solidFill>
              <a:latin typeface="Segoe UI" pitchFamily="34" charset="0"/>
              <a:cs typeface="Segoe UI" pitchFamily="34" charset="0"/>
            </a:endParaRPr>
          </a:p>
          <a:p>
            <a:pPr marL="901700"/>
            <a:r>
              <a:rPr lang="pl-PL" sz="2000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na </a:t>
            </a:r>
            <a:r>
              <a:rPr lang="pl-PL" sz="2000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część </a:t>
            </a:r>
            <a:r>
              <a:rPr lang="pl-PL" sz="2000" dirty="0" err="1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ogólnomiejską</a:t>
            </a:r>
            <a:r>
              <a:rPr lang="pl-PL" sz="2000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 przypada </a:t>
            </a:r>
            <a:r>
              <a:rPr lang="pl-PL" sz="2000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1.000.000 zł</a:t>
            </a:r>
          </a:p>
          <a:p>
            <a:pPr marL="901700"/>
            <a:r>
              <a:rPr lang="pl-PL" sz="2000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dla </a:t>
            </a:r>
            <a:r>
              <a:rPr lang="pl-PL" sz="2000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każdego z siedemnastu Osiedli </a:t>
            </a:r>
            <a:r>
              <a:rPr lang="pl-PL" sz="2000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– 115.000 zł</a:t>
            </a:r>
          </a:p>
          <a:p>
            <a:endParaRPr lang="pl-PL" sz="2000" dirty="0">
              <a:solidFill>
                <a:srgbClr val="161444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pl-PL" sz="2000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Budżet </a:t>
            </a:r>
            <a:r>
              <a:rPr lang="pl-PL" sz="2000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projektu </a:t>
            </a:r>
            <a:r>
              <a:rPr lang="pl-PL" sz="2000" dirty="0" err="1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ogólnomiejskiego</a:t>
            </a:r>
            <a:r>
              <a:rPr lang="pl-PL" sz="2000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pl-PL" sz="2000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 w </a:t>
            </a:r>
            <a:r>
              <a:rPr lang="pl-PL" sz="2000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granicach </a:t>
            </a:r>
            <a:r>
              <a:rPr lang="pl-PL" sz="2000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pl-PL" sz="2000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</a:br>
            <a:r>
              <a:rPr lang="pl-PL" sz="2000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od 40.000 </a:t>
            </a:r>
            <a:r>
              <a:rPr lang="pl-PL" sz="2000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zł do </a:t>
            </a:r>
            <a:r>
              <a:rPr lang="pl-PL" sz="2000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650.000 zł</a:t>
            </a:r>
          </a:p>
          <a:p>
            <a:endParaRPr lang="pl-PL" sz="2000" dirty="0">
              <a:solidFill>
                <a:srgbClr val="161444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pl-PL" sz="2000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Budżet </a:t>
            </a:r>
            <a:r>
              <a:rPr lang="pl-PL" sz="2000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projektu </a:t>
            </a:r>
            <a:r>
              <a:rPr lang="pl-PL" sz="2000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osiedlowego – do 115.000 zł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6091912" cy="80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8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0001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KOSZALIŃSKI BUDŻET OBYWATELSKI 2019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46108" y="2065313"/>
            <a:ext cx="76263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Spotkania osiedlowe </a:t>
            </a:r>
            <a:r>
              <a:rPr lang="pl-PL" sz="2000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– 19 marca – 27 </a:t>
            </a:r>
            <a:r>
              <a:rPr lang="pl-PL" sz="2000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kwietnia</a:t>
            </a:r>
          </a:p>
          <a:p>
            <a:endParaRPr lang="pl-PL" sz="2000" b="1" dirty="0">
              <a:solidFill>
                <a:srgbClr val="161444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pl-PL" sz="2000" b="1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Składanie </a:t>
            </a:r>
            <a:r>
              <a:rPr lang="pl-PL" sz="2000" b="1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projektów</a:t>
            </a:r>
          </a:p>
          <a:p>
            <a:endParaRPr lang="pl-PL" sz="2000" b="1" dirty="0">
              <a:solidFill>
                <a:srgbClr val="161444"/>
              </a:solidFill>
              <a:latin typeface="Segoe UI" pitchFamily="34" charset="0"/>
              <a:cs typeface="Segoe UI" pitchFamily="34" charset="0"/>
            </a:endParaRPr>
          </a:p>
          <a:p>
            <a:pPr marL="1879600" indent="-1879600"/>
            <a:r>
              <a:rPr lang="pl-PL" sz="2000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26.03 – 22.04 – składanie projektów dla I grupy Osiedli </a:t>
            </a:r>
            <a:r>
              <a:rPr lang="pl-PL" sz="2000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(Jamno-Łabusz, </a:t>
            </a:r>
            <a:r>
              <a:rPr lang="pl-PL" sz="2000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Jedliny, Rokosowo, Morskie, Wspólny Dom, Śródmieście, </a:t>
            </a:r>
            <a:r>
              <a:rPr lang="pl-PL" sz="2000" dirty="0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Lubiatowo)</a:t>
            </a:r>
            <a:endParaRPr lang="pl-PL" sz="2000" dirty="0">
              <a:solidFill>
                <a:srgbClr val="161444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pl-PL" sz="2000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16.04 – 13.05 – składanie projektów dla II grupy Osiedli</a:t>
            </a:r>
          </a:p>
          <a:p>
            <a:r>
              <a:rPr lang="pl-PL" sz="2000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26.03 – 13.05 – składanie projektów </a:t>
            </a:r>
            <a:r>
              <a:rPr lang="pl-PL" sz="2000" dirty="0" err="1" smtClean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ogólnomiejskich</a:t>
            </a:r>
            <a:endParaRPr lang="pl-PL" sz="2000" dirty="0">
              <a:solidFill>
                <a:srgbClr val="161444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113"/>
            <a:ext cx="60960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6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0001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KOSZALIŃSKI BUDŻET OBYWATELSKI 2019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28596" y="2226320"/>
            <a:ext cx="79403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Ocena formalna projektów</a:t>
            </a:r>
          </a:p>
          <a:p>
            <a:r>
              <a:rPr lang="pl-PL" sz="2000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23.04 – 4.06 – ocena formalna projektów osiedlowych</a:t>
            </a:r>
          </a:p>
          <a:p>
            <a:r>
              <a:rPr lang="pl-PL" sz="2000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23.04 – 30.06 – ocena formalna projektów </a:t>
            </a:r>
            <a:r>
              <a:rPr lang="pl-PL" sz="2000" dirty="0" err="1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ogólnomiejskich</a:t>
            </a:r>
            <a:endParaRPr lang="pl-PL" sz="2000" dirty="0">
              <a:solidFill>
                <a:srgbClr val="161444"/>
              </a:solidFill>
              <a:latin typeface="Segoe UI" pitchFamily="34" charset="0"/>
              <a:cs typeface="Segoe UI" pitchFamily="34" charset="0"/>
            </a:endParaRPr>
          </a:p>
          <a:p>
            <a:endParaRPr lang="pl-PL" sz="2000" b="1" dirty="0">
              <a:solidFill>
                <a:srgbClr val="161444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pl-PL" sz="2000" b="1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Spotkania osiedlowe wyborcze </a:t>
            </a:r>
            <a:r>
              <a:rPr lang="pl-PL" sz="2000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– czerwiec</a:t>
            </a:r>
          </a:p>
          <a:p>
            <a:r>
              <a:rPr lang="pl-PL" sz="2000" b="1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Głosowanie </a:t>
            </a:r>
            <a:r>
              <a:rPr lang="pl-PL" sz="2000" b="1" dirty="0" err="1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ogólnomiejskie</a:t>
            </a:r>
            <a:r>
              <a:rPr lang="pl-PL" sz="2000" b="1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pl-PL" sz="2000" dirty="0">
                <a:solidFill>
                  <a:srgbClr val="161444"/>
                </a:solidFill>
                <a:latin typeface="Segoe UI" pitchFamily="34" charset="0"/>
                <a:cs typeface="Segoe UI" pitchFamily="34" charset="0"/>
              </a:rPr>
              <a:t>– wrzesień (II połowa)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28596" y="1563638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Zasady</a:t>
            </a:r>
            <a:endParaRPr lang="pl-PL" sz="2400" dirty="0">
              <a:solidFill>
                <a:srgbClr val="243B7A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251"/>
            <a:ext cx="60960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00011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KOSZALIŃSKI BUDŻET OBYWATELSKI 2019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28596" y="1563638"/>
            <a:ext cx="7643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Segoe UI" pitchFamily="34" charset="0"/>
                <a:cs typeface="Segoe UI" pitchFamily="34" charset="0"/>
              </a:rPr>
              <a:t>Strona internetowa zawierająca aktualności i przydatne informacje </a:t>
            </a:r>
            <a:r>
              <a:rPr lang="pl-PL" sz="2000" dirty="0">
                <a:latin typeface="Segoe UI" pitchFamily="34" charset="0"/>
                <a:cs typeface="Segoe UI" pitchFamily="34" charset="0"/>
              </a:rPr>
              <a:t>(</a:t>
            </a:r>
            <a:r>
              <a:rPr lang="pl-PL" sz="2000" dirty="0" smtClean="0">
                <a:latin typeface="Segoe UI" pitchFamily="34" charset="0"/>
                <a:cs typeface="Segoe UI" pitchFamily="34" charset="0"/>
              </a:rPr>
              <a:t>www.budzetobywatelski.koszalin.pl)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Segoe UI" pitchFamily="34" charset="0"/>
                <a:cs typeface="Segoe UI" pitchFamily="34" charset="0"/>
              </a:rPr>
              <a:t>Wsparcie merytoryczne i techniczne przy tworzeniu projektów – Urząd Miejski, Pracownia Pozarządowa, jednostki organizacyjne Urzędu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Możliwość </a:t>
            </a:r>
            <a:r>
              <a:rPr lang="pl-PL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podjęcia decyzji przez mieszkańców osiedli </a:t>
            </a:r>
            <a:br>
              <a:rPr lang="pl-PL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bezpośrednim kierowaniu projektów do realizacji, bez konieczności udziału </a:t>
            </a:r>
            <a:r>
              <a:rPr lang="pl-PL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zgłoszonych pomysłów </a:t>
            </a:r>
            <a:r>
              <a:rPr lang="pl-PL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 </a:t>
            </a:r>
            <a:r>
              <a:rPr lang="pl-PL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głosowaniu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Podział osiedli na dwie grupy – różne terminy składania projektów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332"/>
            <a:ext cx="60960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6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000114"/>
            <a:ext cx="191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PODZIAŁ KOSZALINA NA OSIEDLA: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pic>
        <p:nvPicPr>
          <p:cNvPr id="5" name="Picture 2" descr="C:\Users\Koordynator\Documents\LC\dokumenty\Moje dokumenty\UM-Koszalin\BO 2018\mapa osiedl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23478"/>
            <a:ext cx="4699651" cy="4782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8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oszalin_750_lat (52).jpg"/>
          <p:cNvPicPr>
            <a:picLocks noChangeAspect="1"/>
          </p:cNvPicPr>
          <p:nvPr/>
        </p:nvPicPr>
        <p:blipFill>
          <a:blip r:embed="rId2" cstate="print"/>
          <a:srcRect l="63312" t="7588" b="8108"/>
          <a:stretch>
            <a:fillRect/>
          </a:stretch>
        </p:blipFill>
        <p:spPr>
          <a:xfrm>
            <a:off x="5072066" y="0"/>
            <a:ext cx="3357560" cy="5143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28596" y="1570619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1E429A"/>
                </a:solidFill>
                <a:latin typeface="Segoe UI" pitchFamily="34" charset="0"/>
                <a:ea typeface="Open Sans" pitchFamily="34" charset="0"/>
                <a:cs typeface="Segoe UI" pitchFamily="34" charset="0"/>
              </a:rPr>
              <a:t>STATYSTYKI</a:t>
            </a:r>
            <a:endParaRPr lang="pl-PL" sz="2400" b="1" dirty="0">
              <a:solidFill>
                <a:srgbClr val="1E429A"/>
              </a:solidFill>
              <a:latin typeface="Segoe UI" pitchFamily="34" charset="0"/>
              <a:ea typeface="Open Sans" pitchFamily="34" charset="0"/>
              <a:cs typeface="Segoe UI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72066" y="0"/>
            <a:ext cx="3357586" cy="5143500"/>
          </a:xfrm>
          <a:prstGeom prst="rect">
            <a:avLst/>
          </a:prstGeom>
          <a:gradFill>
            <a:gsLst>
              <a:gs pos="0">
                <a:srgbClr val="161444">
                  <a:alpha val="75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428596" y="2032284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solidFill>
                  <a:srgbClr val="243B7A"/>
                </a:solidFill>
                <a:latin typeface="Segoe UI" pitchFamily="34" charset="0"/>
                <a:cs typeface="Segoe UI" pitchFamily="34" charset="0"/>
              </a:rPr>
              <a:t>Projekty osiedlowe 2018</a:t>
            </a:r>
            <a:endParaRPr lang="pl-PL" sz="2400" dirty="0">
              <a:solidFill>
                <a:srgbClr val="243B7A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79"/>
            <a:ext cx="5072066" cy="67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546</Words>
  <Application>Microsoft Office PowerPoint</Application>
  <PresentationFormat>Pokaz na ekranie (16:9)</PresentationFormat>
  <Paragraphs>130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24</vt:i4>
      </vt:variant>
    </vt:vector>
  </HeadingPairs>
  <TitlesOfParts>
    <vt:vector size="32" baseType="lpstr">
      <vt:lpstr>Arial</vt:lpstr>
      <vt:lpstr>Calibri</vt:lpstr>
      <vt:lpstr>Open Sans</vt:lpstr>
      <vt:lpstr>Segoe UI</vt:lpstr>
      <vt:lpstr>Segoe UI Semibold</vt:lpstr>
      <vt:lpstr>Segoe UI Semilight</vt:lpstr>
      <vt:lpstr>Motyw pakietu Office</vt:lpstr>
      <vt:lpstr>Projekt niestandardowy</vt:lpstr>
      <vt:lpstr>Prezentacja programu PowerPoint</vt:lpstr>
      <vt:lpstr>Prezentacja programu PowerPoint</vt:lpstr>
      <vt:lpstr>DOTYCHCZASOWE EDYCJE KBO W LICZBACH: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ASAP Lady</dc:creator>
  <cp:lastModifiedBy>Aleksandra Zdzińska</cp:lastModifiedBy>
  <cp:revision>44</cp:revision>
  <dcterms:created xsi:type="dcterms:W3CDTF">2017-12-15T12:20:34Z</dcterms:created>
  <dcterms:modified xsi:type="dcterms:W3CDTF">2018-03-28T11:10:12Z</dcterms:modified>
</cp:coreProperties>
</file>